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Nuni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Nunito-italic.fntdata"/><Relationship Id="rId10" Type="http://schemas.openxmlformats.org/officeDocument/2006/relationships/slide" Target="slides/slide6.xml"/><Relationship Id="rId32" Type="http://schemas.openxmlformats.org/officeDocument/2006/relationships/font" Target="fonts/Nuni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Nunit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af03a0f2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af03a0f2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The “winner” column was standardized to say either “white”, “black”, or “draw”, as it was previously a mixture of that and notation (1-0,0-1,½-½)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Turn numbers and chess engine evaluations were removed from the list of moves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To answer our question, we needed to get the opening moves from our dataset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Our features were already in their own column (“moves”):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The special symbols used in chess notation needed to be removed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The first 10 moves were then split into their own columns, and labeled Wm1-Wm5 and Bm1-Bm5 (white and black moves 1-5,respectively)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These columns were then separated into their own “moves” dataset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Dropped remaining moves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Each unique move was then assigned its own unique number for each feature column (ex. “E4” was 0), and our “result” label column was also transformed with a unique number for each result (0,1, or 2):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300b2a9c37_0_0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300b2a9c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 1 - creating the model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Testing input layer (sigmoid, relu, tanh) and output layer activation functions (sigmoid, linear)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Accuracy constant - roughly the probability of guessing the winner at random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Games typically last much longer than 10 turns, so opening 10 may not have enough impact to be a good </a:t>
            </a:r>
            <a:r>
              <a:rPr lang="en"/>
              <a:t>indicator of winner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Loss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Ruled out linear output - output from sigmoid function tends to be very close to 0 or 1; since we pose a binary question sigmoid is best choice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Ruled out relu - greatest loss score among the 6 models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Conclusion - sigmoid output, either sigmoid or tanh input, next test is adding an additional input layer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300b2a9c37_0_6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300b2a9c3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 2 - additional input layer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Keeping all other factors the same, went from 1 input layer to 2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 possible combinations/orders of sigmoid and tanh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Accuracy remains constant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No significant changes in loss - difference between greatest and least loss is 0.0003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Therefore: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Adding a second input layer is not likely to improve model performance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Still cannot draw conclusions </a:t>
            </a:r>
            <a:r>
              <a:rPr lang="en"/>
              <a:t>regarding</a:t>
            </a:r>
            <a:r>
              <a:rPr lang="en"/>
              <a:t> efficacy of sigmoid and tanh as activation functions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Next: change number of nodes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300b2a9c37_0_12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300b2a9c3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 3 - changing number of nodes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Ran single-layer sigmoid and tanh inputs with 2 and 8 nodes, with original runs shown for reference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Accuracy and loss more or less uniform again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Accuracy - one changed by 0.0001, not significant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Loss - range of 0.0002 not significant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Unable to attribute number of nodes to model performance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Sigmoid and tanh still show no appreciable difference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Last stage - number of epochs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00b2a9c37_0_18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00b2a9c3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 4 - changing number of epochs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Ran single-layer sigmoid and tanh inputs with 2 and 10 epochs, with original runs shown for reference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Once again, no significant differences, so number of epochs seems to have little to no impact on model performance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00b2a9c37_0_24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300b2a9c3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- pull up tableau graph with table of models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 could draw conclusions about 2 of the 5 parameters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Relu ruled out as activation function, no evidence that sigmoid or tanh is better than the other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Sigmoid &gt; linear for output function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Could not draw conclusions about the remaining 3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Number of layers, number of nodes, number of epochs all showed no significant change in </a:t>
            </a:r>
            <a:r>
              <a:rPr lang="en"/>
              <a:t>performance</a:t>
            </a:r>
            <a:r>
              <a:rPr lang="en"/>
              <a:t> when parameters were adjusted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Results point to neural networks being an ineffective means of predicting the winner of a game of chess given the first 10 moves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Chess is a complex game - outcomes are difficult to map as every turn begets an exponentially branching tree of </a:t>
            </a:r>
            <a:r>
              <a:rPr lang="en"/>
              <a:t>possibilities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As the number of turns grows, the probability of the current board state occurring given the opening of the game dramatically drops, making it harder to predict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Ultimately, the accuracy remaining very close to 0.5 points to the answer to our original question, “can we predict the winner of a game of chess given the first 10 moves?”, appears to be No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00b2a9c37_0_30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00b2a9c3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 only used a neural network - other types of machine learning may be more useful in answering our question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E.g. decision tree, which closely mimics the flow of a game of chess, but would need to be inordinately large to accurately capture every possible combination of moves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PCA reduces the </a:t>
            </a:r>
            <a:r>
              <a:rPr lang="en"/>
              <a:t>number</a:t>
            </a:r>
            <a:r>
              <a:rPr lang="en"/>
              <a:t> of input features - incorporate more than 10 moves without the </a:t>
            </a:r>
            <a:r>
              <a:rPr lang="en"/>
              <a:t>number of input features reaching a problematically large number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More input features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Unrealistic for someone with the resources of a student without access to supercomputing to perform this same analysis with, say, the first 50 turns of a game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We lack the computing power and the time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Given enough time/computing power, this study could potentially be expanded to include more than 10 moves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Would either corroborate our conclusions or show that neural network may be a viable solution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1cc57bd82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1cc57bd82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-Based off ~850k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-White slightly favored to win overall by ~3.5%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-3.5% difference stays relatively constant until the GM level, at which it drops to ~0.5%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-Draw percentage also goes up in master and GM, from ~4% to ~6% and ~7% respectively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f6bdec14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f6bdec14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-Top 5 openings consistent regardless of rating, they just swap around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-King’s pawn game probably opening everyone learns first, which is why it is most common for novices, then gradually becomes less common as ratings get higher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-Polish opening very non-traditional, and yet common at both the top and bottom of the ladder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f6bdec14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f6bdec14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-Based on ~100k unique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-Overall average rating is 1650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-Graph peaks in the middle of the amateur rank, then drops off significantly </a:t>
            </a:r>
            <a:r>
              <a:rPr lang="en"/>
              <a:t>towards GM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-For reference, middle amateur peaks are ~25k, &amp; GM is ~200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ae9406bc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ae9406bc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Chess is a game of pattern recognition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Machine learning excels at detecting macroscopic patterns in data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Goals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Use statistical and machine learning analysis on a large dataset of chess games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Answer broad questions about how chess is played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Apply results to our own games to become better players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300b2a9c37_4_32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300b2a9c37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-Unique users list simplified to users whose games all </a:t>
            </a:r>
            <a:r>
              <a:rPr lang="en"/>
              <a:t>occurred</a:t>
            </a:r>
            <a:r>
              <a:rPr lang="en"/>
              <a:t> in the same month (negligible loss, ~110k to ~105k), then days played and games played grouped by title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-Unsurprisingly, games/day increases as rating/title increases, from &lt;1 game/day at the novice level, to ~2 games/day at the GM level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00b2a9c37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300b2a9c37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300b2a9c37_4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300b2a9c37_4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e3ecd920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e3ecd920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Python: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Python is a high level general-purpose programming language.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SQL: </a:t>
            </a:r>
            <a:r>
              <a:rPr lang="en" sz="100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standardized programming language that is used to manage relational databases and perform various operations on the data in them.</a:t>
            </a:r>
            <a:endParaRPr sz="100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PostgreSQL: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</a:rPr>
              <a:t>free and open-source relational database management system emphasizing extensibility and SQL compliance.</a:t>
            </a:r>
            <a:endParaRPr sz="1000">
              <a:solidFill>
                <a:srgbClr val="24292F"/>
              </a:solidFill>
              <a:highlight>
                <a:schemeClr val="lt1"/>
              </a:highlight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Calibri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PgAdmin 4: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complete rewrite of pgAdmin, built using Python and Javascript/jQuery.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Jupyter notebook: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web-based interactive computing platform</a:t>
            </a:r>
            <a:endParaRPr b="1"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Pandas: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pandas is a software library written for the Python programming language for data manipulation and analysis.</a:t>
            </a:r>
            <a:endParaRPr b="1"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Roboto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Tableau: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data visualization tool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Zoom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: met during class times and twice on weekends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Slack: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 communicate during the week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ae9406bcc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ae9406bcc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Both datasets contained similar columns: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Date/time of game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Identity of players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Rating of players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Winner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Moves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ae9406bcc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ae9406bcc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questions we wanted to answer.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ae9406bcc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ae9406bcc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Does the opening matter?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■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If an opening is determined by the first five moves, can a machine learning model predict (with a high degree of accuracy) a winner from a color’s first five moves?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Given an opening, player color, player rating difference, and number of moves, can a winner be predicted with a machine learning model?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068b69f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068b69f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Does the opening matter?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■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If an opening is determined by the first five moves, can a machine learning model predict (with a high degree of accuracy) a winner from a color’s first five moves?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Given an opening, player color, player rating difference, and number of moves, can a winner be predicted with a machine learning model?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ae9406bcc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ae9406bcc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Creation of machine learning model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Converted moves (categorical, main feature) into integers for use in model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Applied standard scaler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Split into training and testing data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Created hidden layer and output layer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Preliminary run of model with five epochs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Perform statistical analysis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Charts made in tableau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Visualization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Tableau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068b69fc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3068b69fc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Creation of machine learning model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Converted moves (categorical, main feature) into integers for use in model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Applied standard scaler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Split into training and testing data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Created hidden layer and output layer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Preliminary run of model with five epochs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Perform statistical analysis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Charts made in tableau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Visualization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Tableau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gif"/><Relationship Id="rId4" Type="http://schemas.openxmlformats.org/officeDocument/2006/relationships/image" Target="../media/image10.gif"/><Relationship Id="rId5" Type="http://schemas.openxmlformats.org/officeDocument/2006/relationships/image" Target="../media/image7.gif"/><Relationship Id="rId6" Type="http://schemas.openxmlformats.org/officeDocument/2006/relationships/image" Target="../media/image21.gif"/><Relationship Id="rId7" Type="http://schemas.openxmlformats.org/officeDocument/2006/relationships/image" Target="../media/image15.gif"/><Relationship Id="rId8" Type="http://schemas.openxmlformats.org/officeDocument/2006/relationships/image" Target="../media/image9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gif"/><Relationship Id="rId4" Type="http://schemas.openxmlformats.org/officeDocument/2006/relationships/image" Target="../media/image9.gif"/><Relationship Id="rId5" Type="http://schemas.openxmlformats.org/officeDocument/2006/relationships/image" Target="../media/image24.gif"/><Relationship Id="rId6" Type="http://schemas.openxmlformats.org/officeDocument/2006/relationships/image" Target="../media/image14.gif"/><Relationship Id="rId7" Type="http://schemas.openxmlformats.org/officeDocument/2006/relationships/image" Target="../media/image16.gif"/><Relationship Id="rId8" Type="http://schemas.openxmlformats.org/officeDocument/2006/relationships/image" Target="../media/image20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gif"/><Relationship Id="rId4" Type="http://schemas.openxmlformats.org/officeDocument/2006/relationships/image" Target="../media/image17.gif"/><Relationship Id="rId5" Type="http://schemas.openxmlformats.org/officeDocument/2006/relationships/image" Target="../media/image22.gif"/><Relationship Id="rId6" Type="http://schemas.openxmlformats.org/officeDocument/2006/relationships/image" Target="../media/image19.gif"/><Relationship Id="rId7" Type="http://schemas.openxmlformats.org/officeDocument/2006/relationships/image" Target="../media/image18.gif"/><Relationship Id="rId8" Type="http://schemas.openxmlformats.org/officeDocument/2006/relationships/image" Target="../media/image2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Chess Games Analysis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80"/>
              <a:t>Joseph</a:t>
            </a:r>
            <a:r>
              <a:rPr lang="en" sz="1580"/>
              <a:t> Arney, Ravi Kiran, Jake Muller, Nathan Veatch</a:t>
            </a:r>
            <a:endParaRPr sz="158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 and Feature Engineering</a:t>
            </a:r>
            <a:endParaRPr/>
          </a:p>
        </p:txBody>
      </p:sp>
      <p:sp>
        <p:nvSpPr>
          <p:cNvPr id="184" name="Google Shape;184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Standardized outcome column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Cleaned up moves columns</a:t>
            </a:r>
            <a:endParaRPr sz="1400"/>
          </a:p>
        </p:txBody>
      </p:sp>
      <p:pic>
        <p:nvPicPr>
          <p:cNvPr id="185" name="Google Shape;18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1472" y="2821325"/>
            <a:ext cx="5241048" cy="177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Stage 1</a:t>
            </a:r>
            <a:endParaRPr/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675" y="1669305"/>
            <a:ext cx="6564650" cy="272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Stage 2</a:t>
            </a:r>
            <a:endParaRPr/>
          </a:p>
        </p:txBody>
      </p:sp>
      <p:pic>
        <p:nvPicPr>
          <p:cNvPr id="197" name="Google Shape;19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503" y="1934350"/>
            <a:ext cx="8380999" cy="169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Stage 3</a:t>
            </a:r>
            <a:endParaRPr/>
          </a:p>
        </p:txBody>
      </p:sp>
      <p:pic>
        <p:nvPicPr>
          <p:cNvPr id="203" name="Google Shape;2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431" y="1747750"/>
            <a:ext cx="6991150" cy="276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Stage 4</a:t>
            </a:r>
            <a:endParaRPr/>
          </a:p>
        </p:txBody>
      </p:sp>
      <p:pic>
        <p:nvPicPr>
          <p:cNvPr id="209" name="Google Shape;2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538" y="1652082"/>
            <a:ext cx="7120926" cy="28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Summary</a:t>
            </a:r>
            <a:endParaRPr/>
          </a:p>
        </p:txBody>
      </p:sp>
      <p:pic>
        <p:nvPicPr>
          <p:cNvPr id="215" name="Google Shape;2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213" y="1827025"/>
            <a:ext cx="7613574" cy="224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Future Analysis</a:t>
            </a:r>
            <a:endParaRPr/>
          </a:p>
        </p:txBody>
      </p:sp>
      <p:sp>
        <p:nvSpPr>
          <p:cNvPr id="221" name="Google Shape;221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Other machine learning methods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Principal Component Analysis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Repetition of analysis with more input features</a:t>
            </a:r>
            <a:endParaRPr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819150" y="2016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Win Percentages (by Color)</a:t>
            </a:r>
            <a:r>
              <a:rPr lang="en" sz="2500">
                <a:solidFill>
                  <a:schemeClr val="dk2"/>
                </a:solidFill>
              </a:rPr>
              <a:t>(Tableau)</a:t>
            </a:r>
            <a:endParaRPr sz="25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6113" y="733401"/>
            <a:ext cx="3591775" cy="418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0"/>
          <p:cNvSpPr txBox="1"/>
          <p:nvPr>
            <p:ph type="title"/>
          </p:nvPr>
        </p:nvSpPr>
        <p:spPr>
          <a:xfrm>
            <a:off x="2039100" y="212275"/>
            <a:ext cx="50853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Opening Frequency (Tableau)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233" name="Google Shape;23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312" y="210312"/>
            <a:ext cx="1828800" cy="1832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9112" y="256032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6325" y="3106497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6112" y="212272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030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0610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0"/>
          <p:cNvSpPr txBox="1"/>
          <p:nvPr/>
        </p:nvSpPr>
        <p:spPr>
          <a:xfrm>
            <a:off x="1962900" y="161465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Queen’s Pawn Game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210300" y="270630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Sicilian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0"/>
          <p:cNvSpPr txBox="1"/>
          <p:nvPr/>
        </p:nvSpPr>
        <p:spPr>
          <a:xfrm>
            <a:off x="5908750" y="1614650"/>
            <a:ext cx="131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French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0"/>
          <p:cNvSpPr txBox="1"/>
          <p:nvPr/>
        </p:nvSpPr>
        <p:spPr>
          <a:xfrm>
            <a:off x="1379275" y="2457900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0"/>
          <p:cNvSpPr txBox="1"/>
          <p:nvPr/>
        </p:nvSpPr>
        <p:spPr>
          <a:xfrm>
            <a:off x="1677000" y="2440175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0"/>
          <p:cNvSpPr txBox="1"/>
          <p:nvPr/>
        </p:nvSpPr>
        <p:spPr>
          <a:xfrm>
            <a:off x="3778725" y="2706300"/>
            <a:ext cx="152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King’s Pawn Game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30"/>
          <p:cNvSpPr txBox="1"/>
          <p:nvPr/>
        </p:nvSpPr>
        <p:spPr>
          <a:xfrm>
            <a:off x="7527900" y="2706300"/>
            <a:ext cx="14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Polish Opening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5300" y="793475"/>
            <a:ext cx="3854124" cy="407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 txBox="1"/>
          <p:nvPr/>
        </p:nvSpPr>
        <p:spPr>
          <a:xfrm>
            <a:off x="888950" y="295625"/>
            <a:ext cx="7113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Chess Title Frequency</a:t>
            </a:r>
            <a:r>
              <a:rPr lang="en" sz="2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(Tableau)</a:t>
            </a:r>
            <a:endParaRPr sz="2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Topic: Chess Games Analysis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What is chess?</a:t>
            </a:r>
            <a:endParaRPr sz="1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/>
          <p:nvPr/>
        </p:nvSpPr>
        <p:spPr>
          <a:xfrm>
            <a:off x="207450" y="207500"/>
            <a:ext cx="8729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Avg Games/Day (by Title) (Tableau) </a:t>
            </a:r>
            <a:endParaRPr sz="2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57" name="Google Shape;25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000" y="776900"/>
            <a:ext cx="6353575" cy="406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/>
          <p:nvPr>
            <p:ph type="title"/>
          </p:nvPr>
        </p:nvSpPr>
        <p:spPr>
          <a:xfrm>
            <a:off x="2039100" y="212275"/>
            <a:ext cx="50853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Best Openings </a:t>
            </a:r>
            <a:r>
              <a:rPr lang="en" sz="2500">
                <a:solidFill>
                  <a:schemeClr val="dk2"/>
                </a:solidFill>
              </a:rPr>
              <a:t>(Black) (Tableau)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263" name="Google Shape;2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9112" y="256032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760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3"/>
          <p:cNvSpPr txBox="1"/>
          <p:nvPr/>
        </p:nvSpPr>
        <p:spPr>
          <a:xfrm>
            <a:off x="1962900" y="161465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Vienna Gambit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3"/>
          <p:cNvSpPr txBox="1"/>
          <p:nvPr/>
        </p:nvSpPr>
        <p:spPr>
          <a:xfrm>
            <a:off x="210300" y="270630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Benko Gambit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5503325" y="1614650"/>
            <a:ext cx="171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Old Benoni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3"/>
          <p:cNvSpPr txBox="1"/>
          <p:nvPr/>
        </p:nvSpPr>
        <p:spPr>
          <a:xfrm>
            <a:off x="1379275" y="2457900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33"/>
          <p:cNvSpPr txBox="1"/>
          <p:nvPr/>
        </p:nvSpPr>
        <p:spPr>
          <a:xfrm>
            <a:off x="1677000" y="2440175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3"/>
          <p:cNvSpPr txBox="1"/>
          <p:nvPr/>
        </p:nvSpPr>
        <p:spPr>
          <a:xfrm>
            <a:off x="3931650" y="2706300"/>
            <a:ext cx="128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Polish Opening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33"/>
          <p:cNvSpPr txBox="1"/>
          <p:nvPr/>
        </p:nvSpPr>
        <p:spPr>
          <a:xfrm>
            <a:off x="7527900" y="2706300"/>
            <a:ext cx="14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Benoni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850" y="212275"/>
            <a:ext cx="18197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030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06100" y="212275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04900" y="3106499"/>
            <a:ext cx="1828800" cy="182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type="title"/>
          </p:nvPr>
        </p:nvSpPr>
        <p:spPr>
          <a:xfrm>
            <a:off x="2039100" y="212275"/>
            <a:ext cx="50853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Best Openings (White) (Tableau)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281" name="Google Shape;2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9112" y="25603200"/>
            <a:ext cx="1828800" cy="182879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4"/>
          <p:cNvSpPr txBox="1"/>
          <p:nvPr/>
        </p:nvSpPr>
        <p:spPr>
          <a:xfrm>
            <a:off x="1962900" y="161465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King’s Knight Opening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34"/>
          <p:cNvSpPr txBox="1"/>
          <p:nvPr/>
        </p:nvSpPr>
        <p:spPr>
          <a:xfrm>
            <a:off x="210300" y="2788950"/>
            <a:ext cx="78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Catalan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4"/>
          <p:cNvSpPr txBox="1"/>
          <p:nvPr/>
        </p:nvSpPr>
        <p:spPr>
          <a:xfrm>
            <a:off x="5813050" y="1614650"/>
            <a:ext cx="14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Queen’s Gambit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34"/>
          <p:cNvSpPr txBox="1"/>
          <p:nvPr/>
        </p:nvSpPr>
        <p:spPr>
          <a:xfrm>
            <a:off x="1379275" y="2457900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4"/>
          <p:cNvSpPr txBox="1"/>
          <p:nvPr/>
        </p:nvSpPr>
        <p:spPr>
          <a:xfrm>
            <a:off x="1677000" y="2440175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34"/>
          <p:cNvSpPr txBox="1"/>
          <p:nvPr/>
        </p:nvSpPr>
        <p:spPr>
          <a:xfrm>
            <a:off x="3950775" y="2706300"/>
            <a:ext cx="117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King’s Gambit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34"/>
          <p:cNvSpPr txBox="1"/>
          <p:nvPr/>
        </p:nvSpPr>
        <p:spPr>
          <a:xfrm>
            <a:off x="7220050" y="2775000"/>
            <a:ext cx="18288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Two Knights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9" name="Google Shape;28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300" y="212275"/>
            <a:ext cx="1810694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25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65834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06100" y="212275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06097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Technologies/Tools Used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838325"/>
            <a:ext cx="3686100" cy="27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Languages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Python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SQL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Database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PostgreSQL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Database Interface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PgAdmin 4 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Preprocessing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Jupyter Notebook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Pandas</a:t>
            </a:r>
            <a:endParaRPr sz="1400"/>
          </a:p>
        </p:txBody>
      </p:sp>
      <p:sp>
        <p:nvSpPr>
          <p:cNvPr id="142" name="Google Shape;142;p15"/>
          <p:cNvSpPr txBox="1"/>
          <p:nvPr>
            <p:ph idx="2" type="body"/>
          </p:nvPr>
        </p:nvSpPr>
        <p:spPr>
          <a:xfrm>
            <a:off x="4638750" y="1838325"/>
            <a:ext cx="3686100" cy="27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Dashboard and Visualization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Tableau 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Presentation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Google Slides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Machine learning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Tensorflow library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Custom Tables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Excel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Communication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Zoom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Slack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789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Dataset 1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Random assortment of roughly 20,000 games played on lichess.org, pulled via Lichess API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Dataset 2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6.25 million chess games played on lichess.org in July 2016 (randomly sampled for 1 million games)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Analysis Questions</a:t>
            </a:r>
            <a:endParaRPr/>
          </a:p>
        </p:txBody>
      </p:sp>
      <p:sp>
        <p:nvSpPr>
          <p:cNvPr id="154" name="Google Shape;154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000"/>
              <a:t>What is the probability of win/lose/draw by color, and does that change by rating bracket?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000"/>
              <a:t>What is the distribution of rated titles?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000"/>
              <a:t>What is the most common opening overall, and by rated title?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000"/>
              <a:t>What opening has the highest win chance by color?</a:t>
            </a:r>
            <a:br>
              <a:rPr lang="en" sz="2000"/>
            </a:br>
            <a:endParaRPr sz="2000"/>
          </a:p>
          <a:p>
            <a:pPr indent="-296716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6621"/>
              <a:buChar char="●"/>
            </a:pPr>
            <a:r>
              <a:rPr lang="en" sz="2000"/>
              <a:t>What is the average number of games played per day for each rated title?</a:t>
            </a:r>
            <a:br>
              <a:rPr lang="en" sz="1400"/>
            </a:b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Question</a:t>
            </a:r>
            <a:endParaRPr/>
          </a:p>
        </p:txBody>
      </p:sp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Does the opening matter? If an opening is defined by the first 5 moves, can an ML model predict (with a high degree of accuracy) a winner from a color's first five moves?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 Phase</a:t>
            </a:r>
            <a:endParaRPr/>
          </a:p>
        </p:txBody>
      </p:sp>
      <p:sp>
        <p:nvSpPr>
          <p:cNvPr id="166" name="Google Shape;166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Adjusting columns for continuity between datasets</a:t>
            </a:r>
            <a:br>
              <a:rPr lang="en" sz="1400">
                <a:solidFill>
                  <a:srgbClr val="000000"/>
                </a:solidFill>
              </a:rPr>
            </a:b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Remove duplicate rows or rows missing data</a:t>
            </a:r>
            <a:br>
              <a:rPr lang="en" sz="1400">
                <a:solidFill>
                  <a:srgbClr val="000000"/>
                </a:solidFill>
              </a:rPr>
            </a:b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Clean up data by standardizing moves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 Phase</a:t>
            </a:r>
            <a:endParaRPr/>
          </a:p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Create machine learning model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Perform</a:t>
            </a:r>
            <a:r>
              <a:rPr lang="en" sz="1400"/>
              <a:t> statistical analysis 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Visualize results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/>
          </a:p>
        </p:txBody>
      </p:sp>
      <p:sp>
        <p:nvSpPr>
          <p:cNvPr id="178" name="Google Shape;178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Model type: Neural Network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Features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Moves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Target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Outcome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